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4" r:id="rId4"/>
    <p:sldId id="258" r:id="rId5"/>
    <p:sldId id="263" r:id="rId6"/>
    <p:sldId id="262" r:id="rId7"/>
    <p:sldId id="259" r:id="rId8"/>
    <p:sldId id="265" r:id="rId9"/>
    <p:sldId id="260" r:id="rId10"/>
    <p:sldId id="261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71" autoAdjust="0"/>
  </p:normalViewPr>
  <p:slideViewPr>
    <p:cSldViewPr>
      <p:cViewPr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9B6-95D9-4A53-9A85-D071EAECB0F5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FB88-9E98-44B5-9A0C-E8D6722D2A1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5545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9B6-95D9-4A53-9A85-D071EAECB0F5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FB88-9E98-44B5-9A0C-E8D6722D2A1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310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9B6-95D9-4A53-9A85-D071EAECB0F5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FB88-9E98-44B5-9A0C-E8D6722D2A1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5377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9B6-95D9-4A53-9A85-D071EAECB0F5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FB88-9E98-44B5-9A0C-E8D6722D2A1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25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9B6-95D9-4A53-9A85-D071EAECB0F5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FB88-9E98-44B5-9A0C-E8D6722D2A1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4098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9B6-95D9-4A53-9A85-D071EAECB0F5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FB88-9E98-44B5-9A0C-E8D6722D2A1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3108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9B6-95D9-4A53-9A85-D071EAECB0F5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FB88-9E98-44B5-9A0C-E8D6722D2A1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45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9B6-95D9-4A53-9A85-D071EAECB0F5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FB88-9E98-44B5-9A0C-E8D6722D2A1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7111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9B6-95D9-4A53-9A85-D071EAECB0F5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FB88-9E98-44B5-9A0C-E8D6722D2A1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9116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9B6-95D9-4A53-9A85-D071EAECB0F5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FB88-9E98-44B5-9A0C-E8D6722D2A1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1131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9B6-95D9-4A53-9A85-D071EAECB0F5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FB88-9E98-44B5-9A0C-E8D6722D2A1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1752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000099">
                <a:alpha val="82000"/>
                <a:lumMod val="68000"/>
                <a:lumOff val="32000"/>
              </a:srgbClr>
            </a:gs>
            <a:gs pos="0">
              <a:srgbClr val="FFC000">
                <a:lumMod val="79000"/>
                <a:lumOff val="21000"/>
              </a:srgbClr>
            </a:gs>
            <a:gs pos="100000">
              <a:srgbClr val="FF00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DA9B6-95D9-4A53-9A85-D071EAECB0F5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CFB88-9E98-44B5-9A0C-E8D6722D2A1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0147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a.gov/library/publications/the-world-factbook/geos/ec.html" TargetMode="External"/><Relationship Id="rId2" Type="http://schemas.openxmlformats.org/officeDocument/2006/relationships/hyperlink" Target="http://www.americaeconomia.com/economia-mercados/finanzas/ecuador-disminuye-su-tasa-de-desempleo-al-situarlo-en-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file:///E:\el_alma_en_los_labios%20-%20Julio%20Jaramillo.mp3" TargetMode="Externa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Vv8PP11o46A?version=3&amp;hl=en_US&amp;rel=0" TargetMode="External"/><Relationship Id="rId6" Type="http://schemas.openxmlformats.org/officeDocument/2006/relationships/image" Target="../media/image8.png"/><Relationship Id="rId5" Type="http://schemas.openxmlformats.org/officeDocument/2006/relationships/hyperlink" Target="file:///E:\National_Anthem_-_Ecuador_(Salve,_Oh_Patria).mp3" TargetMode="Externa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2130425"/>
            <a:ext cx="5486400" cy="1470025"/>
          </a:xfrm>
        </p:spPr>
        <p:txBody>
          <a:bodyPr anchor="b"/>
          <a:lstStyle/>
          <a:p>
            <a:pPr algn="l"/>
            <a:r>
              <a:rPr lang="es-ES" spc="600" noProof="0" dirty="0" smtClean="0"/>
              <a:t>República del Ecuador</a:t>
            </a:r>
            <a:endParaRPr lang="es-ES" spc="600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noProof="0" dirty="0" err="1" smtClean="0"/>
              <a:t>Kendra</a:t>
            </a:r>
            <a:r>
              <a:rPr lang="es-ES" noProof="0" dirty="0" smtClean="0"/>
              <a:t> </a:t>
            </a:r>
            <a:r>
              <a:rPr lang="es-ES" noProof="0" dirty="0" err="1" smtClean="0"/>
              <a:t>McMurray</a:t>
            </a:r>
            <a:endParaRPr lang="es-ES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09800"/>
            <a:ext cx="1981200" cy="1351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573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300" dirty="0" smtClean="0"/>
              <a:t>Fuentes de </a:t>
            </a:r>
            <a:r>
              <a:rPr lang="en-US" spc="300" dirty="0" err="1" smtClean="0"/>
              <a:t>Información</a:t>
            </a:r>
            <a:endParaRPr lang="es-ES" spc="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1400" dirty="0">
                <a:hlinkClick r:id="rId2"/>
              </a:rPr>
              <a:t>http://</a:t>
            </a:r>
            <a:r>
              <a:rPr lang="es-ES" sz="1400" dirty="0" smtClean="0">
                <a:hlinkClick r:id="rId2"/>
              </a:rPr>
              <a:t>www.americaeconomia.com/economia-mercados/finanzas/ecuador-disminuye-su-tasa-de-desempleo-al-situarlo-en-7</a:t>
            </a:r>
            <a:r>
              <a:rPr lang="es-ES" sz="1400" dirty="0"/>
              <a:t> </a:t>
            </a:r>
            <a:endParaRPr lang="es-ES" sz="1400" dirty="0" smtClean="0"/>
          </a:p>
          <a:p>
            <a:r>
              <a:rPr lang="es-ES" sz="1400" dirty="0">
                <a:hlinkClick r:id="rId3"/>
              </a:rPr>
              <a:t>https://</a:t>
            </a:r>
            <a:r>
              <a:rPr lang="es-ES" sz="1400" dirty="0" smtClean="0">
                <a:hlinkClick r:id="rId3"/>
              </a:rPr>
              <a:t>www.cia.gov/library/publications/the-world-factbook/geos/ec.html</a:t>
            </a:r>
            <a:r>
              <a:rPr lang="es-ES" sz="1400" dirty="0" smtClean="0"/>
              <a:t> 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1950545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33"/>
            <a:ext cx="8229600" cy="1143000"/>
          </a:xfrm>
        </p:spPr>
        <p:txBody>
          <a:bodyPr/>
          <a:lstStyle/>
          <a:p>
            <a:r>
              <a:rPr lang="es-ES" spc="300" noProof="0" dirty="0" smtClean="0"/>
              <a:t>Información Básica</a:t>
            </a:r>
            <a:endParaRPr lang="es-ES" spc="3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81" y="3447197"/>
            <a:ext cx="9067800" cy="3352800"/>
          </a:xfrm>
        </p:spPr>
        <p:txBody>
          <a:bodyPr>
            <a:normAutofit fontScale="85000" lnSpcReduction="20000"/>
          </a:bodyPr>
          <a:lstStyle/>
          <a:p>
            <a:r>
              <a:rPr lang="es-ES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Presidente actual: Rafael Correa</a:t>
            </a:r>
          </a:p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Paisaje: La costa, la sierra, la Amazonía, la región Insular</a:t>
            </a:r>
          </a:p>
          <a:p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Moneda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el dollar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estadounidense</a:t>
            </a:r>
            <a:endParaRPr lang="es-E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s-ES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Población:  15.007.343</a:t>
            </a:r>
          </a:p>
          <a:p>
            <a:pPr lvl="1"/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65% mestizo</a:t>
            </a:r>
          </a:p>
          <a:p>
            <a:pPr lvl="1"/>
            <a:r>
              <a:rPr lang="es-ES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25% indígena</a:t>
            </a:r>
          </a:p>
          <a:p>
            <a:pPr lvl="1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7%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español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o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europeo</a:t>
            </a: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/>
            <a:r>
              <a:rPr lang="en-US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3% negro</a:t>
            </a:r>
            <a:endParaRPr lang="es-E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noProof="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033462"/>
            <a:ext cx="1858537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066800"/>
            <a:ext cx="2965449" cy="22240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62037"/>
            <a:ext cx="2971800" cy="2228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659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pc="300" dirty="0" err="1" smtClean="0"/>
              <a:t>Datos</a:t>
            </a:r>
            <a:r>
              <a:rPr lang="en-US" spc="300" dirty="0" smtClean="0"/>
              <a:t> </a:t>
            </a:r>
            <a:r>
              <a:rPr lang="en-US" spc="300" dirty="0" err="1" smtClean="0"/>
              <a:t>Históricos</a:t>
            </a:r>
            <a:endParaRPr lang="es-ES" spc="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lnSpcReduction="10000"/>
          </a:bodyPr>
          <a:lstStyle/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 de 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agosto: 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Día de independencia </a:t>
            </a:r>
            <a:endParaRPr lang="es-E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/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1822: de España</a:t>
            </a:r>
          </a:p>
          <a:p>
            <a:pPr lvl="1"/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1830: 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 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Gran Colombia</a:t>
            </a:r>
          </a:p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1929: 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Sufragio femenino establecido</a:t>
            </a:r>
            <a:endParaRPr lang="es-E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1941: Guerra con Perú sobre 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 frontera</a:t>
            </a:r>
            <a:endParaRPr lang="es-E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1990-1999: El gobierno ecuatoriano aprueba leyes para desarrollar una economía más privada</a:t>
            </a:r>
          </a:p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2000-presente: La economía costal sufre del impacto del Niño</a:t>
            </a:r>
          </a:p>
          <a:p>
            <a:pPr lvl="1"/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Refugios colombianos y actividad de drogas derrumben en Ecuador</a:t>
            </a:r>
            <a:endParaRPr lang="es-E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699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pc="300" dirty="0" err="1" smtClean="0"/>
              <a:t>Eventos</a:t>
            </a:r>
            <a:r>
              <a:rPr lang="en-US" spc="300" dirty="0" smtClean="0"/>
              <a:t> </a:t>
            </a:r>
            <a:r>
              <a:rPr lang="en-US" spc="300" dirty="0"/>
              <a:t>C</a:t>
            </a:r>
            <a:r>
              <a:rPr lang="en-US" spc="300" dirty="0" smtClean="0"/>
              <a:t>orrientes </a:t>
            </a:r>
            <a:endParaRPr lang="es-ES" spc="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638800"/>
          </a:xfrm>
        </p:spPr>
        <p:txBody>
          <a:bodyPr>
            <a:normAutofit/>
          </a:bodyPr>
          <a:lstStyle/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 educación</a:t>
            </a:r>
          </a:p>
          <a:p>
            <a:pPr lvl="1"/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Alfabetización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 91%</a:t>
            </a:r>
          </a:p>
          <a:p>
            <a:pPr lvl="1"/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Expectativa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de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vida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escolar: 14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años</a:t>
            </a:r>
            <a:endParaRPr lang="es-E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 mano de obra</a:t>
            </a:r>
          </a:p>
          <a:p>
            <a:pPr lvl="1"/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70% contratada en trabajos dirigidos por servicios</a:t>
            </a:r>
          </a:p>
          <a:p>
            <a:pPr lvl="1"/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21% contratada en trabajos industriales</a:t>
            </a:r>
          </a:p>
          <a:p>
            <a:pPr lvl="1"/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8% contratada en trabajos agrícolas</a:t>
            </a: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tasa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de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desempleo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disminuyó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en 2011 hasta 7%.</a:t>
            </a:r>
          </a:p>
          <a:p>
            <a:pPr lvl="1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9,1% en 2010</a:t>
            </a:r>
            <a:endParaRPr lang="es-E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534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923" y="152400"/>
            <a:ext cx="8229600" cy="1143000"/>
          </a:xfrm>
        </p:spPr>
        <p:txBody>
          <a:bodyPr/>
          <a:lstStyle/>
          <a:p>
            <a:r>
              <a:rPr lang="en-US" spc="300" dirty="0" err="1" smtClean="0"/>
              <a:t>Eventos</a:t>
            </a:r>
            <a:r>
              <a:rPr lang="en-US" spc="300" dirty="0" smtClean="0"/>
              <a:t> Corrientes</a:t>
            </a:r>
            <a:endParaRPr lang="es-ES" spc="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1295400"/>
            <a:ext cx="5181600" cy="5410200"/>
          </a:xfrm>
        </p:spPr>
        <p:txBody>
          <a:bodyPr>
            <a:normAutofit lnSpcReduction="10000"/>
          </a:bodyPr>
          <a:lstStyle/>
          <a:p>
            <a:r>
              <a:rPr lang="es-E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Las 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drogas</a:t>
            </a:r>
          </a:p>
          <a:p>
            <a:pPr lvl="1"/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Debido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 la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frontera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con Colombia,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país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de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tránsito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para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los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narcóticos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(la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cocaína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Lugar ideal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para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los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que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hacen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el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blanqueo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de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dinero</a:t>
            </a:r>
            <a:endParaRPr lang="es-E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s-E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El medioambiente y los recursos 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naturales</a:t>
            </a:r>
          </a:p>
          <a:p>
            <a:pPr lvl="1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El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petróleo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recurso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principal,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tiene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un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impacto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negativo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en el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ambiente</a:t>
            </a: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/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2"/>
            <a:endParaRPr lang="es-E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s-E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3962400"/>
            <a:ext cx="3352800" cy="2259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64554"/>
            <a:ext cx="3352800" cy="20745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860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90600"/>
          </a:xfrm>
        </p:spPr>
        <p:txBody>
          <a:bodyPr/>
          <a:lstStyle/>
          <a:p>
            <a:r>
              <a:rPr lang="en-US" spc="300" dirty="0" smtClean="0"/>
              <a:t>En </a:t>
            </a:r>
            <a:r>
              <a:rPr lang="en-US" spc="300" dirty="0" err="1" smtClean="0"/>
              <a:t>las</a:t>
            </a:r>
            <a:r>
              <a:rPr lang="en-US" spc="300" dirty="0" smtClean="0"/>
              <a:t> </a:t>
            </a:r>
            <a:r>
              <a:rPr lang="en-US" spc="300" dirty="0" err="1" smtClean="0"/>
              <a:t>palabras</a:t>
            </a:r>
            <a:r>
              <a:rPr lang="en-US" spc="300" dirty="0" smtClean="0"/>
              <a:t> de Xavier…</a:t>
            </a:r>
            <a:endParaRPr lang="es-ES" spc="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505200"/>
            <a:ext cx="9144000" cy="3352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Qué es una manera en que Ecuador puede mejorar?</a:t>
            </a:r>
          </a:p>
          <a:p>
            <a:pPr>
              <a:buNone/>
            </a:pPr>
            <a:r>
              <a:rPr lang="es-E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“Bueno, la educación no está empeorando ni mejorando, pero el gobierno debe cortar fondos de otros capitales para invertirlos más en la educación, y podamos ser un país más desarrollado”.</a:t>
            </a:r>
          </a:p>
          <a:p>
            <a:pPr>
              <a:buNone/>
            </a:pP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914400"/>
            <a:ext cx="3654574" cy="2438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440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spc="300" dirty="0" smtClean="0"/>
              <a:t>El </a:t>
            </a:r>
            <a:r>
              <a:rPr lang="en-US" spc="300" dirty="0" err="1" smtClean="0"/>
              <a:t>Habla</a:t>
            </a:r>
            <a:endParaRPr lang="es-ES" spc="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 adición al español, se habla Quechua/</a:t>
            </a:r>
            <a:r>
              <a:rPr lang="es-E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Kichwa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s-E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Awapit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s-E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Shuar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s-E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Chicham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s-E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Cha’palaachi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y otros.</a:t>
            </a:r>
          </a:p>
          <a:p>
            <a:r>
              <a:rPr lang="es-E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Costeño</a:t>
            </a:r>
            <a:endParaRPr lang="es-ES" i="1" dirty="0"/>
          </a:p>
          <a:p>
            <a:pPr lvl="1"/>
            <a:r>
              <a:rPr lang="es-E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Rápido, más fuerte</a:t>
            </a:r>
          </a:p>
          <a:p>
            <a:pPr lvl="1"/>
            <a:r>
              <a:rPr lang="es-E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 Esmeraldas, dialecto más fuerte</a:t>
            </a:r>
          </a:p>
          <a:p>
            <a:pPr lvl="1"/>
            <a:r>
              <a:rPr lang="es-E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Montubios (campesinos de la costa), énfasis en el primer sílabo de palabras</a:t>
            </a:r>
          </a:p>
          <a:p>
            <a:pPr lvl="1"/>
            <a:r>
              <a:rPr lang="es-E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 </a:t>
            </a:r>
            <a:r>
              <a:rPr lang="es-E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“s” </a:t>
            </a:r>
            <a:r>
              <a:rPr lang="es-E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pronunciada como /</a:t>
            </a:r>
            <a:r>
              <a:rPr lang="es-E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sh</a:t>
            </a:r>
            <a:r>
              <a:rPr lang="es-E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/</a:t>
            </a:r>
          </a:p>
          <a:p>
            <a:r>
              <a:rPr lang="es-E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Serrano</a:t>
            </a:r>
          </a:p>
          <a:p>
            <a:pPr lvl="1"/>
            <a:r>
              <a:rPr lang="es-E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Suave, más formal</a:t>
            </a:r>
          </a:p>
          <a:p>
            <a:pPr lvl="1"/>
            <a:r>
              <a:rPr lang="es-E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El voseo usado con familia, amigos</a:t>
            </a:r>
            <a:endParaRPr lang="es-E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1083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300" dirty="0" smtClean="0"/>
              <a:t>El </a:t>
            </a:r>
            <a:r>
              <a:rPr lang="en-US" spc="300" dirty="0" err="1" smtClean="0"/>
              <a:t>Habla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/>
          <a:lstStyle/>
          <a:p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Serrano</a:t>
            </a:r>
          </a:p>
          <a:p>
            <a:pPr lvl="1"/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 Cañar y Azuay (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provincias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), 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morlaco</a:t>
            </a:r>
            <a:endParaRPr lang="en-US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2"/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 “r” 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suena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más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como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/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sh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/</a:t>
            </a:r>
          </a:p>
          <a:p>
            <a:pPr lvl="2"/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Muchas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sílabas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acentuadas</a:t>
            </a:r>
            <a:endParaRPr lang="en-US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/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Influencia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de los 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idiomas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indígenas</a:t>
            </a:r>
            <a:endParaRPr lang="en-US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2"/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Ñaño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(a), 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taita</a:t>
            </a:r>
            <a:endParaRPr lang="en-US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Los 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dialectos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de la 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Amazonía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son 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similares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al 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serrano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/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49"/>
            <a:ext cx="8229600" cy="1143000"/>
          </a:xfrm>
        </p:spPr>
        <p:txBody>
          <a:bodyPr/>
          <a:lstStyle/>
          <a:p>
            <a:r>
              <a:rPr lang="en-US" spc="300" dirty="0" smtClean="0"/>
              <a:t>La </a:t>
            </a:r>
            <a:r>
              <a:rPr lang="en-US" spc="300" dirty="0" err="1" smtClean="0"/>
              <a:t>Música</a:t>
            </a:r>
            <a:endParaRPr lang="es-ES" spc="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352800"/>
            <a:ext cx="7848600" cy="33528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Pasillo</a:t>
            </a: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Julio Jaramillo</a:t>
            </a:r>
          </a:p>
          <a:p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Chichera</a:t>
            </a: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Sanjuanito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El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himno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nacional</a:t>
            </a: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“Salve, Oh Patria”</a:t>
            </a: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Marimba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es-E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Action Button: Sound 3">
            <a:hlinkClick r:id="rId3" action="ppaction://hlinkfile" highlightClick="1"/>
          </p:cNvPr>
          <p:cNvSpPr/>
          <p:nvPr/>
        </p:nvSpPr>
        <p:spPr>
          <a:xfrm>
            <a:off x="3255139" y="3858006"/>
            <a:ext cx="207480" cy="206502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Sound 4">
            <a:hlinkClick r:id="rId5" action="ppaction://hlinkfile" highlightClick="1">
              <a:snd r:embed="rId4" name="applause.wav"/>
            </a:hlinkClick>
          </p:cNvPr>
          <p:cNvSpPr/>
          <p:nvPr/>
        </p:nvSpPr>
        <p:spPr>
          <a:xfrm>
            <a:off x="3657600" y="5638800"/>
            <a:ext cx="152400" cy="178308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Vv8PP11o46A?version=3&amp;hl=en_US&amp;rel=0"/>
          <p:cNvPicPr>
            <a:picLocks noRot="1" noChangeAspect="1"/>
          </p:cNvPicPr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990600" y="963416"/>
            <a:ext cx="3048000" cy="228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534" y="1040643"/>
            <a:ext cx="3616691" cy="2226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013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Snow Theme</Template>
  <TotalTime>362</TotalTime>
  <Words>400</Words>
  <Application>Microsoft Office PowerPoint</Application>
  <PresentationFormat>On-screen Show (4:3)</PresentationFormat>
  <Paragraphs>70</Paragraphs>
  <Slides>10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República del Ecuador</vt:lpstr>
      <vt:lpstr>Información Básica</vt:lpstr>
      <vt:lpstr>Datos Históricos</vt:lpstr>
      <vt:lpstr>Eventos Corrientes </vt:lpstr>
      <vt:lpstr>Eventos Corrientes</vt:lpstr>
      <vt:lpstr>En las palabras de Xavier…</vt:lpstr>
      <vt:lpstr>El Habla</vt:lpstr>
      <vt:lpstr>El Habla</vt:lpstr>
      <vt:lpstr>La Música</vt:lpstr>
      <vt:lpstr>Fuentes de Información</vt:lpstr>
    </vt:vector>
  </TitlesOfParts>
  <Company>Queens University of Charlotte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Ecuador</dc:title>
  <dc:creator>Kendra McMurray</dc:creator>
  <cp:lastModifiedBy>Kendra McMurray</cp:lastModifiedBy>
  <cp:revision>39</cp:revision>
  <dcterms:created xsi:type="dcterms:W3CDTF">2012-02-14T18:39:39Z</dcterms:created>
  <dcterms:modified xsi:type="dcterms:W3CDTF">2012-02-15T18:31:20Z</dcterms:modified>
</cp:coreProperties>
</file>